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6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田中裕二" initials="田中裕二" lastIdx="1" clrIdx="0">
    <p:extLst>
      <p:ext uri="{19B8F6BF-5375-455C-9EA6-DF929625EA0E}">
        <p15:presenceInfo xmlns:p15="http://schemas.microsoft.com/office/powerpoint/2012/main" userId="S::yuji.tanaka@ashita-team.com::461df47b-8aa9-4e2f-b7a1-b7a2baac91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F03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66" autoAdjust="0"/>
    <p:restoredTop sz="94660"/>
  </p:normalViewPr>
  <p:slideViewPr>
    <p:cSldViewPr snapToGrid="0">
      <p:cViewPr varScale="1">
        <p:scale>
          <a:sx n="54" d="100"/>
          <a:sy n="54" d="100"/>
        </p:scale>
        <p:origin x="29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75A137A7-C160-41CE-B075-700956E4FB4D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62180D4D-B936-426F-98F6-BFBFE5ECD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9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C0C372-7677-4E7B-A1B2-F19666F8313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94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3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73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71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625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35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28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30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74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18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12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56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81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E5E8D-2D3F-4089-B942-8BF452B0F542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F269F-F373-4FDC-B7C9-D32B564A6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50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C633054-8E51-4D35-B8A0-F54F00765540}"/>
              </a:ext>
            </a:extLst>
          </p:cNvPr>
          <p:cNvSpPr/>
          <p:nvPr/>
        </p:nvSpPr>
        <p:spPr>
          <a:xfrm>
            <a:off x="324944" y="616876"/>
            <a:ext cx="6361725" cy="8761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" name="図 10" descr="報道発表資料psdのコピー2">
            <a:extLst>
              <a:ext uri="{FF2B5EF4-FFF2-40B4-BE49-F238E27FC236}">
                <a16:creationId xmlns:a16="http://schemas.microsoft.com/office/drawing/2014/main" id="{88195751-EA9F-4F97-91B3-26BAFEC9A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91" y="34497"/>
            <a:ext cx="1555767" cy="458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8B5E0E-C990-4C92-9992-1254B8745924}"/>
              </a:ext>
            </a:extLst>
          </p:cNvPr>
          <p:cNvSpPr txBox="1"/>
          <p:nvPr/>
        </p:nvSpPr>
        <p:spPr>
          <a:xfrm>
            <a:off x="3128974" y="94555"/>
            <a:ext cx="285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岩手労働局　委託事業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0C8E4D-4179-4C8A-B398-91F9F693172D}"/>
              </a:ext>
            </a:extLst>
          </p:cNvPr>
          <p:cNvSpPr txBox="1"/>
          <p:nvPr/>
        </p:nvSpPr>
        <p:spPr>
          <a:xfrm>
            <a:off x="966777" y="606928"/>
            <a:ext cx="6150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岩手働き方改革推進支援センター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CAEA99-D221-4DC5-AC07-0381014FC2E4}"/>
              </a:ext>
            </a:extLst>
          </p:cNvPr>
          <p:cNvSpPr txBox="1"/>
          <p:nvPr/>
        </p:nvSpPr>
        <p:spPr>
          <a:xfrm>
            <a:off x="501380" y="955801"/>
            <a:ext cx="67457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　</a:t>
            </a:r>
            <a:r>
              <a:rPr kumimoji="1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令和</a:t>
            </a:r>
            <a:r>
              <a:rPr kumimoji="1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5</a:t>
            </a:r>
            <a:r>
              <a:rPr kumimoji="1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年</a:t>
            </a:r>
            <a:r>
              <a:rPr kumimoji="1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8</a:t>
            </a:r>
            <a:r>
              <a:rPr kumimoji="1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月無料</a:t>
            </a:r>
            <a:r>
              <a:rPr kumimoji="1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WEB</a:t>
            </a:r>
            <a:r>
              <a:rPr kumimoji="1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haroni" panose="020B0604020202020204" pitchFamily="2" charset="-79"/>
              </a:rPr>
              <a:t>セミナーのご案内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8DAC88A1-32FB-4715-BC43-BF1AD6F909DF}"/>
              </a:ext>
            </a:extLst>
          </p:cNvPr>
          <p:cNvSpPr/>
          <p:nvPr/>
        </p:nvSpPr>
        <p:spPr>
          <a:xfrm>
            <a:off x="342409" y="1613465"/>
            <a:ext cx="6326747" cy="679364"/>
          </a:xfrm>
          <a:prstGeom prst="rect">
            <a:avLst/>
          </a:prstGeom>
          <a:solidFill>
            <a:srgbClr val="D70C18"/>
          </a:solidFill>
          <a:ln>
            <a:solidFill>
              <a:srgbClr val="D7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88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6B0F765F-8910-4AF0-8765-3C9FF031D20C}"/>
              </a:ext>
            </a:extLst>
          </p:cNvPr>
          <p:cNvSpPr/>
          <p:nvPr/>
        </p:nvSpPr>
        <p:spPr>
          <a:xfrm>
            <a:off x="362816" y="1651229"/>
            <a:ext cx="63267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働き方改革を推進するための無料セミナー開催！</a:t>
            </a:r>
            <a:endParaRPr lang="en-US" altLang="ja-JP" b="1" spc="265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/>
            <a:r>
              <a:rPr lang="ja-JP" altLang="en-US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開催時間は全て</a:t>
            </a:r>
            <a:r>
              <a:rPr lang="en-US" altLang="ja-JP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14:00~14:45(</a:t>
            </a:r>
            <a:r>
              <a:rPr lang="ja-JP" altLang="en-US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lang="en-US" altLang="ja-JP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45</a:t>
            </a:r>
            <a:r>
              <a:rPr lang="ja-JP" altLang="en-US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分間</a:t>
            </a:r>
            <a:r>
              <a:rPr lang="en-US" altLang="ja-JP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r>
              <a:rPr lang="ja-JP" altLang="en-US" sz="1600" b="1" spc="265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です。</a:t>
            </a:r>
            <a:endParaRPr lang="ja-JP" altLang="en-US" sz="1600" spc="265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C055D912-9E05-428F-8C87-B3881DC3D1B5}"/>
              </a:ext>
            </a:extLst>
          </p:cNvPr>
          <p:cNvSpPr/>
          <p:nvPr/>
        </p:nvSpPr>
        <p:spPr>
          <a:xfrm>
            <a:off x="333758" y="4541676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F0615F7-013A-4B2B-8DEF-C7889ECD61DD}"/>
              </a:ext>
            </a:extLst>
          </p:cNvPr>
          <p:cNvSpPr/>
          <p:nvPr/>
        </p:nvSpPr>
        <p:spPr>
          <a:xfrm>
            <a:off x="373005" y="3338457"/>
            <a:ext cx="6262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■日程：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8/2</a:t>
            </a:r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BEA684A1-DA1D-401C-8688-004281C6BE61}"/>
              </a:ext>
            </a:extLst>
          </p:cNvPr>
          <p:cNvSpPr/>
          <p:nvPr/>
        </p:nvSpPr>
        <p:spPr>
          <a:xfrm>
            <a:off x="333758" y="7118807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45" name="Text Box 1">
            <a:extLst>
              <a:ext uri="{FF2B5EF4-FFF2-40B4-BE49-F238E27FC236}">
                <a16:creationId xmlns:a16="http://schemas.microsoft.com/office/drawing/2014/main" id="{D778C016-22AA-41DF-8120-099BBA90D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80170"/>
            <a:ext cx="6876000" cy="519648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36000" rIns="83969" bIns="0" rtlCol="0" anchor="ctr"/>
          <a:lstStyle>
            <a:defPPr>
              <a:defRPr lang="ja-JP"/>
            </a:defPPr>
            <a:lvl1pPr algn="ctr">
              <a:defRPr sz="1400" b="1">
                <a:solidFill>
                  <a:schemeClr val="l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algn="ctr" defTabSz="8396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お申込みは、裏面をご参照ください。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796D5B8-9778-4190-BF5E-C7F00A7B4833}"/>
              </a:ext>
            </a:extLst>
          </p:cNvPr>
          <p:cNvSpPr/>
          <p:nvPr/>
        </p:nvSpPr>
        <p:spPr>
          <a:xfrm>
            <a:off x="333758" y="5875612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F2FF51F7-6CDE-44D3-BAEF-4FB783ADFA04}"/>
              </a:ext>
            </a:extLst>
          </p:cNvPr>
          <p:cNvSpPr/>
          <p:nvPr/>
        </p:nvSpPr>
        <p:spPr>
          <a:xfrm>
            <a:off x="333758" y="7208739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E2436760-E06E-4330-9F7A-DD767AFFA8E6}"/>
              </a:ext>
            </a:extLst>
          </p:cNvPr>
          <p:cNvSpPr/>
          <p:nvPr/>
        </p:nvSpPr>
        <p:spPr>
          <a:xfrm>
            <a:off x="333758" y="8453173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C8874B5-E564-4845-AF5B-5AA45C54D9D9}"/>
              </a:ext>
            </a:extLst>
          </p:cNvPr>
          <p:cNvSpPr/>
          <p:nvPr/>
        </p:nvSpPr>
        <p:spPr>
          <a:xfrm>
            <a:off x="350087" y="7968869"/>
            <a:ext cx="6317621" cy="1297602"/>
          </a:xfrm>
          <a:prstGeom prst="rect">
            <a:avLst/>
          </a:prstGeom>
          <a:solidFill>
            <a:schemeClr val="bg1"/>
          </a:solidFill>
          <a:ln>
            <a:solidFill>
              <a:srgbClr val="D7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956D727-21CA-4229-8C67-6FBAB2D57BA0}"/>
              </a:ext>
            </a:extLst>
          </p:cNvPr>
          <p:cNvSpPr/>
          <p:nvPr/>
        </p:nvSpPr>
        <p:spPr>
          <a:xfrm>
            <a:off x="333758" y="8543105"/>
            <a:ext cx="309690" cy="309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529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No.</a:t>
            </a:r>
          </a:p>
          <a:p>
            <a:pPr algn="ctr"/>
            <a:r>
              <a:rPr lang="en-US" altLang="ja-JP" sz="882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2</a:t>
            </a:r>
            <a:endParaRPr lang="ja-JP" altLang="en-US" sz="882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626E2393-426B-4493-AF6A-82806C0C0A06}"/>
              </a:ext>
            </a:extLst>
          </p:cNvPr>
          <p:cNvSpPr/>
          <p:nvPr/>
        </p:nvSpPr>
        <p:spPr>
          <a:xfrm>
            <a:off x="2877824" y="8058103"/>
            <a:ext cx="12530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ご留意事項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FCCF540C-A8CA-4C5D-AB03-526491677366}"/>
              </a:ext>
            </a:extLst>
          </p:cNvPr>
          <p:cNvSpPr txBox="1"/>
          <p:nvPr/>
        </p:nvSpPr>
        <p:spPr>
          <a:xfrm>
            <a:off x="387650" y="8368077"/>
            <a:ext cx="62480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①当セミナーはオンライン（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）での開催となります。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②セミナーご参加用の接続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はセミナー開催の前日までにメールにて別途お送りさせていただきます。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③事前に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の初期設定とバージョンは最新の状態にして、ご参加をお願いいたします。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④セミナーは開始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分前よりご入室いただけます。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⑤セミナー開催中はミュートにしていただくようお願いいたします。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81CE484-EEC8-768A-7EA4-BABA680BB9F8}"/>
              </a:ext>
            </a:extLst>
          </p:cNvPr>
          <p:cNvSpPr/>
          <p:nvPr/>
        </p:nvSpPr>
        <p:spPr>
          <a:xfrm>
            <a:off x="356297" y="2791339"/>
            <a:ext cx="6310708" cy="9334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38444572-1F22-BA4D-FCB6-4E234F14FBC6}"/>
              </a:ext>
            </a:extLst>
          </p:cNvPr>
          <p:cNvSpPr/>
          <p:nvPr/>
        </p:nvSpPr>
        <p:spPr>
          <a:xfrm>
            <a:off x="348968" y="4790115"/>
            <a:ext cx="6262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■日程：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8/9</a:t>
            </a:r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9D08D7ED-E4F2-FBAD-2C5C-9C66ADABBC61}"/>
              </a:ext>
            </a:extLst>
          </p:cNvPr>
          <p:cNvSpPr/>
          <p:nvPr/>
        </p:nvSpPr>
        <p:spPr>
          <a:xfrm>
            <a:off x="330614" y="5213858"/>
            <a:ext cx="632385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ja-JP" altLang="en-US" b="1" i="0" dirty="0">
                <a:solidFill>
                  <a:schemeClr val="bg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育児や介護と、両立しやすい職場づくりのために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9F530F8D-5027-DBC4-D30D-BE05ED324747}"/>
              </a:ext>
            </a:extLst>
          </p:cNvPr>
          <p:cNvSpPr/>
          <p:nvPr/>
        </p:nvSpPr>
        <p:spPr>
          <a:xfrm>
            <a:off x="362816" y="6081521"/>
            <a:ext cx="6262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■日程：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8/23</a:t>
            </a:r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6A8E449B-E38A-8244-B925-C92388BA7706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472" y="2963815"/>
            <a:ext cx="811470" cy="608603"/>
          </a:xfrm>
          <a:prstGeom prst="rect">
            <a:avLst/>
          </a:prstGeom>
        </p:spPr>
      </p:pic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F69122A-7912-993D-6EA4-9F9A88F5565D}"/>
              </a:ext>
            </a:extLst>
          </p:cNvPr>
          <p:cNvSpPr/>
          <p:nvPr/>
        </p:nvSpPr>
        <p:spPr>
          <a:xfrm>
            <a:off x="348979" y="4194402"/>
            <a:ext cx="6310708" cy="9334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64B5EFD-5A68-891E-938C-431402E0B3FA}"/>
              </a:ext>
            </a:extLst>
          </p:cNvPr>
          <p:cNvSpPr txBox="1"/>
          <p:nvPr/>
        </p:nvSpPr>
        <p:spPr>
          <a:xfrm>
            <a:off x="356297" y="4287966"/>
            <a:ext cx="870416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働き方改革推進支援助成金を活用しよう</a:t>
            </a:r>
            <a:endParaRPr lang="ja-JP" altLang="en-US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endParaRPr lang="ja-JP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A5CAEAD-DFB8-D01F-BE16-94F3E1E7D933}"/>
              </a:ext>
            </a:extLst>
          </p:cNvPr>
          <p:cNvSpPr/>
          <p:nvPr/>
        </p:nvSpPr>
        <p:spPr>
          <a:xfrm>
            <a:off x="337187" y="3847382"/>
            <a:ext cx="6323853" cy="36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b="1" dirty="0"/>
          </a:p>
          <a:p>
            <a:pPr algn="ctr"/>
            <a:r>
              <a:rPr kumimoji="1" lang="ja-JP" altLang="en-US" b="1" dirty="0"/>
              <a:t>生産性向上と職場環境整備</a:t>
            </a:r>
          </a:p>
          <a:p>
            <a:pPr algn="ctr"/>
            <a:r>
              <a:rPr kumimoji="1" lang="ja-JP" altLang="en-US" b="1" dirty="0"/>
              <a:t>　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38F2D9D-BA21-F799-6335-55F8255B7816}"/>
              </a:ext>
            </a:extLst>
          </p:cNvPr>
          <p:cNvSpPr/>
          <p:nvPr/>
        </p:nvSpPr>
        <p:spPr>
          <a:xfrm>
            <a:off x="342409" y="6488044"/>
            <a:ext cx="6323853" cy="357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みんなでなくそう！ハラスメント</a:t>
            </a:r>
            <a:endParaRPr lang="ja-JP" altLang="ja-JP" sz="18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F90FCB8-5634-23E3-5625-F33CBAD721B1}"/>
              </a:ext>
            </a:extLst>
          </p:cNvPr>
          <p:cNvSpPr/>
          <p:nvPr/>
        </p:nvSpPr>
        <p:spPr>
          <a:xfrm>
            <a:off x="336944" y="5508635"/>
            <a:ext cx="6310708" cy="8576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13E0708-0AF4-2922-4363-2A525E768E73}"/>
              </a:ext>
            </a:extLst>
          </p:cNvPr>
          <p:cNvSpPr/>
          <p:nvPr/>
        </p:nvSpPr>
        <p:spPr>
          <a:xfrm>
            <a:off x="343759" y="6812213"/>
            <a:ext cx="6310708" cy="9334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99A0920-4372-5EF9-98D5-FE7F813B7F4E}"/>
              </a:ext>
            </a:extLst>
          </p:cNvPr>
          <p:cNvSpPr txBox="1"/>
          <p:nvPr/>
        </p:nvSpPr>
        <p:spPr>
          <a:xfrm>
            <a:off x="436899" y="6921478"/>
            <a:ext cx="880254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ハラスメント防止セミナー</a:t>
            </a:r>
            <a:r>
              <a:rPr lang="ja-JP" altLang="en-US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</a:p>
          <a:p>
            <a:pPr algn="just"/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～対人関係のあり方編～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6EA03DD-9579-C83E-AC8C-E653F57C1439}"/>
              </a:ext>
            </a:extLst>
          </p:cNvPr>
          <p:cNvSpPr/>
          <p:nvPr/>
        </p:nvSpPr>
        <p:spPr>
          <a:xfrm>
            <a:off x="373005" y="7427476"/>
            <a:ext cx="6262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■日程：</a:t>
            </a:r>
            <a:r>
              <a:rPr lang="en-US" altLang="ja-JP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8/30</a:t>
            </a:r>
            <a:r>
              <a:rPr lang="ja-JP" altLang="en-US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</a:t>
            </a:r>
            <a:endParaRPr lang="en-US" altLang="ja-JP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271B254-D2D9-19EA-644C-78C5243E0E8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98" y="5470160"/>
            <a:ext cx="1176960" cy="108700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5263533-350B-8568-EC67-12879E53228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28" y="4330670"/>
            <a:ext cx="1112295" cy="667377"/>
          </a:xfrm>
          <a:prstGeom prst="rect">
            <a:avLst/>
          </a:prstGeom>
        </p:spPr>
      </p:pic>
      <p:pic>
        <p:nvPicPr>
          <p:cNvPr id="2" name="Google Shape;124;p1">
            <a:extLst>
              <a:ext uri="{FF2B5EF4-FFF2-40B4-BE49-F238E27FC236}">
                <a16:creationId xmlns:a16="http://schemas.microsoft.com/office/drawing/2014/main" id="{C5E19F91-4968-19CD-3DF0-7584E1F2E376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324667" y="6979579"/>
            <a:ext cx="933499" cy="7183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B158CA-5860-0EE1-3A3E-371D1AC9AF65}"/>
              </a:ext>
            </a:extLst>
          </p:cNvPr>
          <p:cNvSpPr txBox="1"/>
          <p:nvPr/>
        </p:nvSpPr>
        <p:spPr>
          <a:xfrm>
            <a:off x="356297" y="2811985"/>
            <a:ext cx="88025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働き方改革と採用マーケティング</a:t>
            </a:r>
            <a:endParaRPr lang="en-US" altLang="ja-JP" sz="1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～求職者に企業の魅力を伝えるアプローチ方法とは？～</a:t>
            </a:r>
            <a:endParaRPr lang="ja-JP" altLang="ja-JP" sz="1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A4731CA-4CC6-39D3-2489-C83FEE2C4271}"/>
              </a:ext>
            </a:extLst>
          </p:cNvPr>
          <p:cNvSpPr/>
          <p:nvPr/>
        </p:nvSpPr>
        <p:spPr>
          <a:xfrm>
            <a:off x="349724" y="2438843"/>
            <a:ext cx="6323853" cy="357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b="1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人手不足の解消に向けて</a:t>
            </a:r>
            <a:endParaRPr lang="ja-JP" altLang="ja-JP" sz="1800" b="1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C1A6432-1E79-91A4-E3FB-EE594F73471B}"/>
              </a:ext>
            </a:extLst>
          </p:cNvPr>
          <p:cNvSpPr txBox="1"/>
          <p:nvPr/>
        </p:nvSpPr>
        <p:spPr>
          <a:xfrm>
            <a:off x="324944" y="5581578"/>
            <a:ext cx="88025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両立支援セミナー</a:t>
            </a:r>
            <a:r>
              <a:rPr lang="ja-JP" altLang="en-US" sz="1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～少子化時代の人材戦略～</a:t>
            </a:r>
            <a:endParaRPr lang="en-US" altLang="ja-JP" sz="1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　　　　　　共催：令和</a:t>
            </a:r>
            <a:r>
              <a:rPr lang="en-US" altLang="ja-JP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ja-JP" altLang="en-US" sz="1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年度中小企業育児・介護休業等推進支援事業</a:t>
            </a:r>
            <a:endParaRPr lang="en-US" altLang="ja-JP" sz="1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　　　　　　</a:t>
            </a:r>
            <a:r>
              <a:rPr lang="en-US" altLang="ja-JP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厚生労働省より、㈱パソナが受託、運営しております</a:t>
            </a:r>
            <a:endParaRPr lang="ja-JP" altLang="en-US" sz="1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0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D37CD73-9675-1942-9DFD-8ECB2875DE3E}"/>
              </a:ext>
            </a:extLst>
          </p:cNvPr>
          <p:cNvSpPr/>
          <p:nvPr/>
        </p:nvSpPr>
        <p:spPr>
          <a:xfrm>
            <a:off x="-6483" y="9420449"/>
            <a:ext cx="6854790" cy="268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altLang="ja-JP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FAX</a:t>
            </a:r>
            <a:r>
              <a:rPr lang="ja-JP" altLang="en-US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052-747-5640</a:t>
            </a:r>
            <a:r>
              <a:rPr lang="ja-JP" altLang="en-US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   </a:t>
            </a:r>
            <a:r>
              <a:rPr lang="en" altLang="ja-JP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mail</a:t>
            </a:r>
            <a:r>
              <a:rPr lang="ja-JP" altLang="en-US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1147" dirty="0" err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aichi</a:t>
            </a:r>
            <a:r>
              <a:rPr lang="ja-JP" altLang="en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＠</a:t>
            </a:r>
            <a:r>
              <a:rPr lang="en" altLang="ja-JP" sz="1147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task-work.com</a:t>
            </a:r>
            <a:endParaRPr lang="en-US" altLang="ja-JP" sz="1147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Menlo" panose="020B0609030804020204" pitchFamily="49" charset="0"/>
            </a:endParaRPr>
          </a:p>
        </p:txBody>
      </p:sp>
      <p:graphicFrame>
        <p:nvGraphicFramePr>
          <p:cNvPr id="123" name="表 122">
            <a:extLst>
              <a:ext uri="{FF2B5EF4-FFF2-40B4-BE49-F238E27FC236}">
                <a16:creationId xmlns:a16="http://schemas.microsoft.com/office/drawing/2014/main" id="{B4CB888C-EE09-2C46-9F7A-16B63204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223828"/>
              </p:ext>
            </p:extLst>
          </p:nvPr>
        </p:nvGraphicFramePr>
        <p:xfrm>
          <a:off x="232496" y="1294475"/>
          <a:ext cx="6468678" cy="7561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5253">
                  <a:extLst>
                    <a:ext uri="{9D8B030D-6E8A-4147-A177-3AD203B41FA5}">
                      <a16:colId xmlns:a16="http://schemas.microsoft.com/office/drawing/2014/main" val="128195595"/>
                    </a:ext>
                  </a:extLst>
                </a:gridCol>
                <a:gridCol w="2129969">
                  <a:extLst>
                    <a:ext uri="{9D8B030D-6E8A-4147-A177-3AD203B41FA5}">
                      <a16:colId xmlns:a16="http://schemas.microsoft.com/office/drawing/2014/main" val="2809248725"/>
                    </a:ext>
                  </a:extLst>
                </a:gridCol>
                <a:gridCol w="945253">
                  <a:extLst>
                    <a:ext uri="{9D8B030D-6E8A-4147-A177-3AD203B41FA5}">
                      <a16:colId xmlns:a16="http://schemas.microsoft.com/office/drawing/2014/main" val="352545297"/>
                    </a:ext>
                  </a:extLst>
                </a:gridCol>
                <a:gridCol w="2448203">
                  <a:extLst>
                    <a:ext uri="{9D8B030D-6E8A-4147-A177-3AD203B41FA5}">
                      <a16:colId xmlns:a16="http://schemas.microsoft.com/office/drawing/2014/main" val="3834845782"/>
                    </a:ext>
                  </a:extLst>
                </a:gridCol>
              </a:tblGrid>
              <a:tr h="349241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参加希望セミナー</a:t>
                      </a:r>
                      <a:endParaRPr lang="en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endParaRPr lang="ja-JP" altLang="en-US" sz="1200" b="1" i="0" u="none" strike="noStrike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481460"/>
                  </a:ext>
                </a:extLst>
              </a:tr>
              <a:tr h="35030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貴社名 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43158"/>
                  </a:ext>
                </a:extLst>
              </a:tr>
              <a:tr h="377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部署／役職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／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710036"/>
                  </a:ext>
                </a:extLst>
              </a:tr>
              <a:tr h="330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 フリガナ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679978"/>
                  </a:ext>
                </a:extLst>
              </a:tr>
              <a:tr h="36674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申込者名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97923"/>
                  </a:ext>
                </a:extLst>
              </a:tr>
              <a:tr h="38876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ご住所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〒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34822"/>
                  </a:ext>
                </a:extLst>
              </a:tr>
              <a:tr h="3325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" sz="900" b="0" i="0" u="none" strike="noStrike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TEL</a:t>
                      </a:r>
                      <a:endParaRPr lang="en" sz="9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ＦＡＸ</a:t>
                      </a:r>
                      <a:endParaRPr lang="en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755896"/>
                  </a:ext>
                </a:extLst>
              </a:tr>
              <a:tr h="34996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E-MAIL</a:t>
                      </a:r>
                      <a:endParaRPr lang="en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9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　　　　　　　　　　　　　　　　　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7399"/>
                  </a:ext>
                </a:extLst>
              </a:tr>
              <a:tr h="112032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ご質問</a:t>
                      </a:r>
                      <a:endParaRPr lang="en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＊記載頂きましたご質問は、ご参加頂いた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WEB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セミナー中か、別途個別でご連絡をさせて頂きます。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938299"/>
                  </a:ext>
                </a:extLst>
              </a:tr>
              <a:tr h="452032">
                <a:tc gridSpan="4">
                  <a:txBody>
                    <a:bodyPr/>
                    <a:lstStyle/>
                    <a:p>
                      <a:pPr algn="just" rtl="0" fontAlgn="ctr"/>
                      <a:r>
                        <a:rPr lang="ja-JP" altLang="en-US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■ご記入いただきました個人情報は、岩手働き方改革推進支援センターが主催するセミナー・イベント情報などを提供する場合に利用させて頂きます。</a:t>
                      </a:r>
                      <a:endParaRPr lang="en-US" altLang="ja-JP" sz="700" b="0" i="0" u="none" strike="noStrike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r>
                        <a:rPr lang="ja-JP" altLang="en-US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■これらの個人情報は、個人情報保護管理者が適切な安全管理のもと管理しております。</a:t>
                      </a:r>
                      <a:endParaRPr lang="en-US" altLang="ja-JP" sz="700" b="0" i="0" u="none" strike="noStrike" dirty="0"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just" rtl="0" fontAlgn="ctr"/>
                      <a:r>
                        <a:rPr lang="ja-JP" altLang="en-US" sz="700" b="0" i="0" u="none" strike="noStrike" dirty="0"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　■お客様の同意なく第三者へ開示・提供は致しません。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8401" marR="8401" marT="840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647585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DD2314-B637-43DE-A384-5FADE4DB3FD3}"/>
              </a:ext>
            </a:extLst>
          </p:cNvPr>
          <p:cNvSpPr/>
          <p:nvPr/>
        </p:nvSpPr>
        <p:spPr>
          <a:xfrm>
            <a:off x="-9693" y="9289140"/>
            <a:ext cx="6858000" cy="6422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100" dirty="0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0FE2412E-49E8-BB44-836A-37520365C60F}"/>
              </a:ext>
            </a:extLst>
          </p:cNvPr>
          <p:cNvSpPr/>
          <p:nvPr/>
        </p:nvSpPr>
        <p:spPr>
          <a:xfrm>
            <a:off x="-9692" y="0"/>
            <a:ext cx="6867692" cy="124526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88">
              <a:latin typeface="+mn-ea"/>
              <a:cs typeface="Menlo" panose="020B0609030804020204" pitchFamily="49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8B6F83D-EA48-45F4-9736-8C4C6E4D7FDB}"/>
              </a:ext>
            </a:extLst>
          </p:cNvPr>
          <p:cNvSpPr txBox="1"/>
          <p:nvPr/>
        </p:nvSpPr>
        <p:spPr>
          <a:xfrm>
            <a:off x="1245429" y="1914721"/>
            <a:ext cx="5455742" cy="2790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b="1" kern="100" dirty="0">
                <a:solidFill>
                  <a:schemeClr val="accent5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働き方改革と採用マーケティング</a:t>
            </a:r>
            <a:endParaRPr lang="en-US" altLang="ja-JP" sz="1200" b="1" spc="-1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pPr marL="12700">
              <a:lnSpc>
                <a:spcPct val="150000"/>
              </a:lnSpc>
              <a:spcBef>
                <a:spcPts val="95"/>
              </a:spcBef>
            </a:pPr>
            <a:r>
              <a:rPr lang="ja-JP" altLang="en-US" sz="1100" b="1" spc="-10" dirty="0">
                <a:solidFill>
                  <a:srgbClr val="0070C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　　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☐ </a:t>
            </a:r>
            <a:r>
              <a:rPr lang="en-US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8/2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　　　　　　　　    </a:t>
            </a:r>
            <a:endParaRPr lang="en-US" altLang="ja-JP" sz="1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endParaRPr lang="en-US" altLang="ja-JP" sz="1200" b="1" dirty="0">
              <a:solidFill>
                <a:schemeClr val="accent5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働き方改革推進支援助成金を活用しよう</a:t>
            </a:r>
          </a:p>
          <a:p>
            <a:pPr fontAlgn="ctr">
              <a:lnSpc>
                <a:spcPct val="150000"/>
              </a:lnSpc>
            </a:pPr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  </a:t>
            </a:r>
            <a:r>
              <a:rPr lang="ja-JP" altLang="en-US" sz="10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☐ 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８</a:t>
            </a:r>
            <a:r>
              <a:rPr lang="en-US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/9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</a:t>
            </a:r>
            <a:endParaRPr lang="en-US" altLang="ja-JP" sz="1200" b="1" spc="-1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>
              <a:lnSpc>
                <a:spcPct val="150000"/>
              </a:lnSpc>
            </a:pPr>
            <a:r>
              <a:rPr lang="ja-JP" altLang="en-US" sz="1200" b="1" spc="-10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両立支援セミナー　～「育休復帰・介護支援プラン」策定のポイント～</a:t>
            </a:r>
            <a:endParaRPr lang="en-US" altLang="ja-JP" sz="1200" b="1" spc="-10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>
              <a:lnSpc>
                <a:spcPct val="150000"/>
              </a:lnSpc>
            </a:pPr>
            <a:endParaRPr lang="en-US" altLang="ja-JP" sz="1100" b="1" spc="-10" dirty="0">
              <a:solidFill>
                <a:srgbClr val="0070C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en-US" altLang="ja-JP" sz="1100" b="1" spc="-10" dirty="0">
                <a:solidFill>
                  <a:srgbClr val="0070C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       </a:t>
            </a:r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☐ </a:t>
            </a:r>
            <a:r>
              <a:rPr lang="en-US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8/23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　　　　　　　　</a:t>
            </a:r>
            <a:endParaRPr lang="en-US" altLang="ja-JP" sz="1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endParaRPr lang="en-US" altLang="ja-JP" sz="1200" b="1" dirty="0">
              <a:solidFill>
                <a:srgbClr val="0070C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ja-JP" altLang="en-US" sz="1100" b="1" spc="-1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ハラスメント防止セミナー　～対人関係のあり方編～</a:t>
            </a:r>
          </a:p>
          <a:p>
            <a:r>
              <a:rPr lang="ja-JP" altLang="en-US" sz="1100" b="1" spc="-10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icrosoft JhengHei"/>
              </a:rPr>
              <a:t>　　</a:t>
            </a:r>
            <a:endParaRPr lang="en-US" altLang="ja-JP" sz="1100" b="1" spc="-10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icrosoft JhengHei"/>
            </a:endParaRPr>
          </a:p>
          <a:p>
            <a:r>
              <a:rPr lang="ja-JP" altLang="en-US" sz="1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　  ☐ </a:t>
            </a:r>
            <a:r>
              <a:rPr lang="en-US" altLang="ja-JP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8/30</a:t>
            </a:r>
            <a:r>
              <a:rPr lang="ja-JP" altLang="en-US" sz="12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（水）</a:t>
            </a:r>
            <a:endParaRPr lang="en-US" altLang="ja-JP" sz="120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486E097-0598-4F68-BA3D-2EC8361F3B29}"/>
              </a:ext>
            </a:extLst>
          </p:cNvPr>
          <p:cNvSpPr txBox="1"/>
          <p:nvPr/>
        </p:nvSpPr>
        <p:spPr>
          <a:xfrm>
            <a:off x="1134958" y="1386947"/>
            <a:ext cx="57807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ctr"/>
            <a:r>
              <a:rPr lang="ja-JP" altLang="en-US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今回の無料</a:t>
            </a:r>
            <a:r>
              <a:rPr lang="en-US" altLang="ja-JP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-US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セミナーの開催時間は、すべて</a:t>
            </a:r>
            <a:r>
              <a:rPr lang="en-US" altLang="ja-JP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14:00~14:45(</a:t>
            </a:r>
            <a:r>
              <a:rPr lang="ja-JP" altLang="en-US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約</a:t>
            </a:r>
            <a:r>
              <a:rPr lang="en-US" altLang="ja-JP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45</a:t>
            </a:r>
            <a:r>
              <a:rPr lang="ja-JP" altLang="en-US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分</a:t>
            </a:r>
            <a:r>
              <a:rPr lang="en-US" altLang="ja-JP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r>
              <a:rPr lang="ja-JP" altLang="en-US" sz="1050" b="1" dirty="0">
                <a:latin typeface="Yu Gothic" panose="020B0400000000000000" pitchFamily="34" charset="-128"/>
                <a:ea typeface="Yu Gothic" panose="020B0400000000000000" pitchFamily="34" charset="-128"/>
              </a:rPr>
              <a:t>を予定しております。</a:t>
            </a:r>
            <a:endParaRPr lang="en-US" altLang="ja-JP" sz="1050" b="1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272FC4-2241-448E-9F9A-004482A2F4A0}"/>
              </a:ext>
            </a:extLst>
          </p:cNvPr>
          <p:cNvSpPr txBox="1"/>
          <p:nvPr/>
        </p:nvSpPr>
        <p:spPr>
          <a:xfrm>
            <a:off x="3118637" y="9377494"/>
            <a:ext cx="3739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</a:rPr>
              <a:t>〒</a:t>
            </a:r>
            <a:r>
              <a:rPr kumimoji="1" lang="en-US" altLang="ja-JP" sz="1100" dirty="0">
                <a:solidFill>
                  <a:schemeClr val="bg1"/>
                </a:solidFill>
              </a:rPr>
              <a:t>020-0878</a:t>
            </a:r>
            <a:r>
              <a:rPr kumimoji="1" lang="ja-JP" altLang="en-US" sz="1100" dirty="0">
                <a:solidFill>
                  <a:schemeClr val="bg1"/>
                </a:solidFill>
              </a:rPr>
              <a:t>　岩手県盛岡市肴町</a:t>
            </a:r>
            <a:r>
              <a:rPr kumimoji="1" lang="en-US" altLang="ja-JP" sz="1100" dirty="0">
                <a:solidFill>
                  <a:schemeClr val="bg1"/>
                </a:solidFill>
              </a:rPr>
              <a:t>4</a:t>
            </a:r>
            <a:r>
              <a:rPr kumimoji="1" lang="ja-JP" altLang="en-US" sz="1100" dirty="0">
                <a:solidFill>
                  <a:schemeClr val="bg1"/>
                </a:solidFill>
              </a:rPr>
              <a:t>－</a:t>
            </a:r>
            <a:r>
              <a:rPr kumimoji="1" lang="en-US" altLang="ja-JP" sz="1100" dirty="0">
                <a:solidFill>
                  <a:schemeClr val="bg1"/>
                </a:solidFill>
              </a:rPr>
              <a:t>5</a:t>
            </a:r>
            <a:r>
              <a:rPr kumimoji="1" lang="ja-JP" altLang="en-US" sz="1100" dirty="0">
                <a:solidFill>
                  <a:schemeClr val="bg1"/>
                </a:solidFill>
              </a:rPr>
              <a:t> カガヤ肴町ビル３階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en-US" altLang="ja-JP" sz="1100" dirty="0">
                <a:solidFill>
                  <a:schemeClr val="bg1"/>
                </a:solidFill>
              </a:rPr>
              <a:t>  TEL: 0120-664-643 </a:t>
            </a:r>
            <a:r>
              <a:rPr kumimoji="1" lang="ja-JP" altLang="en-US" sz="1100" dirty="0">
                <a:solidFill>
                  <a:schemeClr val="bg1"/>
                </a:solidFill>
              </a:rPr>
              <a:t>　</a:t>
            </a:r>
            <a:r>
              <a:rPr kumimoji="1" lang="en-US" altLang="ja-JP" sz="1100" dirty="0">
                <a:solidFill>
                  <a:schemeClr val="bg1"/>
                </a:solidFill>
              </a:rPr>
              <a:t>FAX:019-681-0996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F1A30A-2743-4E0B-ABD4-A8B6767351B4}"/>
              </a:ext>
            </a:extLst>
          </p:cNvPr>
          <p:cNvSpPr txBox="1"/>
          <p:nvPr/>
        </p:nvSpPr>
        <p:spPr>
          <a:xfrm>
            <a:off x="334096" y="9358100"/>
            <a:ext cx="2492990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岩手働き方改革推進支援センター</a:t>
            </a:r>
            <a:r>
              <a:rPr kumimoji="1" lang="en-US" altLang="ja-JP" sz="1200" b="1" dirty="0">
                <a:solidFill>
                  <a:schemeClr val="bg1"/>
                </a:solidFill>
              </a:rPr>
              <a:t/>
            </a:r>
            <a:br>
              <a:rPr kumimoji="1" lang="en-US" altLang="ja-JP" sz="1200" b="1" dirty="0">
                <a:solidFill>
                  <a:schemeClr val="bg1"/>
                </a:solidFill>
              </a:rPr>
            </a:br>
            <a:r>
              <a:rPr kumimoji="1" lang="ja-JP" altLang="en-US" sz="1050" b="1" dirty="0">
                <a:solidFill>
                  <a:schemeClr val="bg1"/>
                </a:solidFill>
              </a:rPr>
              <a:t>実施機関</a:t>
            </a:r>
            <a:r>
              <a:rPr kumimoji="1" lang="en-US" altLang="ja-JP" sz="1050" b="1" dirty="0">
                <a:solidFill>
                  <a:schemeClr val="bg1"/>
                </a:solidFill>
              </a:rPr>
              <a:t>/(</a:t>
            </a:r>
            <a:r>
              <a:rPr kumimoji="1" lang="ja-JP" altLang="en-US" sz="1050" b="1" dirty="0">
                <a:solidFill>
                  <a:schemeClr val="bg1"/>
                </a:solidFill>
              </a:rPr>
              <a:t>株</a:t>
            </a:r>
            <a:r>
              <a:rPr kumimoji="1" lang="en-US" altLang="ja-JP" sz="1050" b="1" dirty="0">
                <a:solidFill>
                  <a:schemeClr val="bg1"/>
                </a:solidFill>
              </a:rPr>
              <a:t>)</a:t>
            </a:r>
            <a:r>
              <a:rPr kumimoji="1" lang="ja-JP" altLang="en-US" sz="1050" b="1" dirty="0">
                <a:solidFill>
                  <a:schemeClr val="bg1"/>
                </a:solidFill>
              </a:rPr>
              <a:t>タスクール</a:t>
            </a:r>
            <a:r>
              <a:rPr kumimoji="1" lang="en-US" altLang="ja-JP" sz="1050" b="1" dirty="0">
                <a:solidFill>
                  <a:schemeClr val="bg1"/>
                </a:solidFill>
              </a:rPr>
              <a:t>Plus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70CE98E-1AB2-4B5C-BA2D-65BEA98BC0ED}"/>
              </a:ext>
            </a:extLst>
          </p:cNvPr>
          <p:cNvSpPr txBox="1"/>
          <p:nvPr/>
        </p:nvSpPr>
        <p:spPr>
          <a:xfrm>
            <a:off x="1128590" y="1635405"/>
            <a:ext cx="514596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ctr"/>
            <a:r>
              <a:rPr lang="ja-JP" altLang="en-US" sz="105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＊</a:t>
            </a:r>
            <a:r>
              <a:rPr lang="en-US" altLang="ja-JP" sz="105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WEB</a:t>
            </a:r>
            <a:r>
              <a:rPr lang="ja-JP" altLang="en-US" sz="105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セミナーのお申し込みは、セミナー開催の</a:t>
            </a:r>
            <a:r>
              <a:rPr lang="en-US" altLang="ja-JP" sz="105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3</a:t>
            </a:r>
            <a:r>
              <a:rPr lang="ja-JP" altLang="en-US" sz="1050" b="1" dirty="0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日前までとさせて頂きます。</a:t>
            </a:r>
            <a:endParaRPr lang="en-US" altLang="ja-JP" sz="1050" b="1" dirty="0">
              <a:solidFill>
                <a:srgbClr val="FF000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19A2576-4E58-4DC8-9708-B620CEE74A28}"/>
              </a:ext>
            </a:extLst>
          </p:cNvPr>
          <p:cNvSpPr txBox="1"/>
          <p:nvPr/>
        </p:nvSpPr>
        <p:spPr>
          <a:xfrm>
            <a:off x="2707589" y="9332700"/>
            <a:ext cx="498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：</a:t>
            </a:r>
            <a:endParaRPr kumimoji="1" lang="en-US" altLang="ja-JP" sz="2800" dirty="0">
              <a:solidFill>
                <a:schemeClr val="bg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336EB1B-E0C0-18CE-575C-D68FAB9C7399}"/>
              </a:ext>
            </a:extLst>
          </p:cNvPr>
          <p:cNvSpPr/>
          <p:nvPr/>
        </p:nvSpPr>
        <p:spPr>
          <a:xfrm>
            <a:off x="1234440" y="3255725"/>
            <a:ext cx="5343055" cy="6276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1E667BA-3BAC-3127-AE6A-88DAF44AEEEA}"/>
              </a:ext>
            </a:extLst>
          </p:cNvPr>
          <p:cNvSpPr/>
          <p:nvPr/>
        </p:nvSpPr>
        <p:spPr>
          <a:xfrm>
            <a:off x="1234440" y="2548161"/>
            <a:ext cx="5343055" cy="6276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782197D-215C-FA71-F7B7-DBE07F2DD2B5}"/>
              </a:ext>
            </a:extLst>
          </p:cNvPr>
          <p:cNvSpPr/>
          <p:nvPr/>
        </p:nvSpPr>
        <p:spPr>
          <a:xfrm>
            <a:off x="1234440" y="1850774"/>
            <a:ext cx="5343055" cy="631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EB6C2EB-C910-120A-CB5E-47BF93852992}"/>
              </a:ext>
            </a:extLst>
          </p:cNvPr>
          <p:cNvSpPr/>
          <p:nvPr/>
        </p:nvSpPr>
        <p:spPr>
          <a:xfrm>
            <a:off x="1234439" y="3980001"/>
            <a:ext cx="5343055" cy="6276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242E5A0E-6BC1-DB26-0F03-789586712E60}"/>
              </a:ext>
            </a:extLst>
          </p:cNvPr>
          <p:cNvSpPr/>
          <p:nvPr/>
        </p:nvSpPr>
        <p:spPr>
          <a:xfrm>
            <a:off x="90290" y="579869"/>
            <a:ext cx="66392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400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Menlo" panose="020B0609030804020204" pitchFamily="49" charset="0"/>
            </a:endParaRPr>
          </a:p>
          <a:p>
            <a:r>
              <a:rPr lang="en-US" altLang="ja-JP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 Mail</a:t>
            </a:r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　</a:t>
            </a:r>
            <a:r>
              <a:rPr lang="en-US" altLang="ja-JP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iwate@task-work.com   </a:t>
            </a:r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かんたんモバイル登録（</a:t>
            </a:r>
            <a:r>
              <a:rPr lang="en-US" altLang="ja-JP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QR</a:t>
            </a:r>
            <a:r>
              <a:rPr lang="ja-JP" altLang="en-US" sz="1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Menlo" panose="020B0609030804020204" pitchFamily="49" charset="0"/>
              </a:rPr>
              <a:t>コード）</a:t>
            </a:r>
            <a:endParaRPr lang="en-US" altLang="ja-JP" sz="14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Menlo" panose="020B0609030804020204" pitchFamily="49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A9C805-E2A7-34EF-CEA5-D3CF9AF56077}"/>
              </a:ext>
            </a:extLst>
          </p:cNvPr>
          <p:cNvSpPr txBox="1"/>
          <p:nvPr/>
        </p:nvSpPr>
        <p:spPr>
          <a:xfrm>
            <a:off x="155552" y="175061"/>
            <a:ext cx="50601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お申込みはご希望の受講日に☑を入れ、貴社名などの項目にご記入の上、</a:t>
            </a:r>
            <a:endParaRPr lang="en-US" altLang="ja-JP" sz="1100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en-US" altLang="ja-JP" sz="11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Mail</a:t>
            </a:r>
            <a:r>
              <a:rPr lang="ja-JP" altLang="en-US" sz="11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、又は右側の</a:t>
            </a:r>
            <a:r>
              <a:rPr lang="en-US" altLang="ja-JP" sz="11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QR</a:t>
            </a:r>
            <a:r>
              <a:rPr lang="ja-JP" altLang="en-US" sz="1100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コードを読み込んでお申し込みをおねがいします。</a:t>
            </a:r>
            <a:endParaRPr lang="en-US" altLang="ja-JP" sz="1100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  <a:cs typeface="Menlo" panose="020B0609030804020204" pitchFamily="49" charset="0"/>
            </a:endParaRPr>
          </a:p>
        </p:txBody>
      </p:sp>
      <p:graphicFrame>
        <p:nvGraphicFramePr>
          <p:cNvPr id="9" name="Google Shape;137;p2">
            <a:extLst>
              <a:ext uri="{FF2B5EF4-FFF2-40B4-BE49-F238E27FC236}">
                <a16:creationId xmlns:a16="http://schemas.microsoft.com/office/drawing/2014/main" id="{0D6DC353-0672-E86E-65E9-3EFD049638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35534"/>
              </p:ext>
            </p:extLst>
          </p:nvPr>
        </p:nvGraphicFramePr>
        <p:xfrm>
          <a:off x="232496" y="8857791"/>
          <a:ext cx="6468675" cy="3817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55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2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60475" marR="60475" marT="0" marB="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9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□　</a:t>
                      </a:r>
                      <a:r>
                        <a:rPr lang="ja-JP" altLang="en-US" sz="900" b="0" i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今後もセンターの案内を希望する</a:t>
                      </a:r>
                      <a:endParaRPr dirty="0"/>
                    </a:p>
                  </a:txBody>
                  <a:tcPr marL="60475" marR="60475" marT="0" marB="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7DF0FE-2C4E-77EC-103F-1E359F93A943}"/>
              </a:ext>
            </a:extLst>
          </p:cNvPr>
          <p:cNvSpPr txBox="1"/>
          <p:nvPr/>
        </p:nvSpPr>
        <p:spPr>
          <a:xfrm>
            <a:off x="334096" y="8855825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b="0" i="0" u="none" strike="noStrike" cap="none" dirty="0"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altLang="ja-JP" sz="900" b="0" i="0" u="none" strike="noStrike" cap="none" dirty="0">
                <a:latin typeface="Arial"/>
                <a:ea typeface="Arial"/>
                <a:cs typeface="Arial"/>
                <a:sym typeface="Arial"/>
              </a:rPr>
              <a:t>個人情報の取り扱いについて</a:t>
            </a:r>
            <a:r>
              <a:rPr lang="ja-JP" altLang="en-US" sz="900" b="0" i="0" u="none" strike="noStrike" cap="none" dirty="0">
                <a:latin typeface="Arial"/>
                <a:ea typeface="Arial"/>
                <a:cs typeface="Arial"/>
                <a:sym typeface="Arial"/>
              </a:rPr>
              <a:t>　　　　</a:t>
            </a:r>
            <a:endParaRPr lang="en-US" altLang="ja-JP" sz="900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ja-JP" sz="900" b="0" i="0" u="none" strike="noStrike" cap="none" dirty="0">
                <a:latin typeface="Arial"/>
                <a:ea typeface="Arial"/>
                <a:cs typeface="Arial"/>
                <a:sym typeface="Arial"/>
              </a:rPr>
              <a:t>（チェックしてお申し込み下さい）</a:t>
            </a:r>
            <a:endParaRPr kumimoji="1" lang="ja-JP" altLang="en-US" sz="9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5BE50D2-5EF4-E5F9-C060-B13D8359D5C2}"/>
              </a:ext>
            </a:extLst>
          </p:cNvPr>
          <p:cNvSpPr txBox="1"/>
          <p:nvPr/>
        </p:nvSpPr>
        <p:spPr>
          <a:xfrm>
            <a:off x="2252798" y="8931626"/>
            <a:ext cx="14077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b="0" i="0" u="none" strike="noStrike" cap="none" dirty="0">
                <a:latin typeface="Arial"/>
                <a:ea typeface="Arial"/>
                <a:cs typeface="Arial"/>
                <a:sym typeface="Arial"/>
              </a:rPr>
              <a:t>　□　同意して申し込む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F8070FC-3FCE-CD8B-9BB9-DF65C1EFD2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95" y="216695"/>
            <a:ext cx="832223" cy="83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46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3704</TotalTime>
  <Words>710</Words>
  <Application>Microsoft Office PowerPoint</Application>
  <PresentationFormat>A4 210 x 297 mm</PresentationFormat>
  <Paragraphs>98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Aharoni</vt:lpstr>
      <vt:lpstr>HGP創英角ｺﾞｼｯｸUB</vt:lpstr>
      <vt:lpstr>Menlo</vt:lpstr>
      <vt:lpstr>Microsoft JhengHei</vt:lpstr>
      <vt:lpstr>メイリオ</vt:lpstr>
      <vt:lpstr>Yu Gothic</vt:lpstr>
      <vt:lpstr>Yu Gothic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岡本あづみ</dc:creator>
  <cp:lastModifiedBy>千葉 翔</cp:lastModifiedBy>
  <cp:revision>163</cp:revision>
  <cp:lastPrinted>2021-12-16T08:10:00Z</cp:lastPrinted>
  <dcterms:created xsi:type="dcterms:W3CDTF">2020-04-21T07:48:24Z</dcterms:created>
  <dcterms:modified xsi:type="dcterms:W3CDTF">2023-08-09T00:19:32Z</dcterms:modified>
</cp:coreProperties>
</file>